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78" r:id="rId24"/>
  </p:sldIdLst>
  <p:sldSz cx="9144000" cy="5143500" type="screen16x9"/>
  <p:notesSz cx="6858000" cy="9144000"/>
  <p:embeddedFontLs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76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f290d580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f290d580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57491055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57491055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f290d580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f290d5809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f290d580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f290d580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f313dc3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f313dc3f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57491055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57491055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f290d580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f290d580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f290d580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f290d580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57491055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57491055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290d58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f290d580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5749105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5749105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290d580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f290d580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f290d580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f290d580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5749105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57491055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f290d580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f290d580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f290d5809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f290d5809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america-digital.com/el-gran-golpe-de-musk-twitter-sepultado-por-capricho-o-estrategia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papress.es/economia/noticia-telefonica-tech-refuerza-the-thinx-laboratorio-tecnologia-iot-big-data-20230628112312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securitynews.es/sextorsion-en-auge-ciberdelincuentes-exigen-pagos-en-bitcoines-amenazando-con-difundir-videos-intimo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3542030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tyweek.com/neiman-marcus-says-hackers-breached-customer-account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2725" y="1578400"/>
            <a:ext cx="53718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NOTICIAS DE CIBERSEGURIDAD</a:t>
            </a:r>
            <a:endParaRPr b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4F41C9-68B2-2595-869A-213C59043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4648"/>
            <a:ext cx="2959082" cy="3698852"/>
          </a:xfrm>
          <a:prstGeom prst="rect">
            <a:avLst/>
          </a:prstGeom>
        </p:spPr>
      </p:pic>
      <p:pic>
        <p:nvPicPr>
          <p:cNvPr id="4" name="musica-zero_project_Ilotana">
            <a:hlinkClick r:id="" action="ppaction://media"/>
            <a:extLst>
              <a:ext uri="{FF2B5EF4-FFF2-40B4-BE49-F238E27FC236}">
                <a16:creationId xmlns:a16="http://schemas.microsoft.com/office/drawing/2014/main" id="{9211272F-1786-E0ED-F98C-AA961B573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4776" y="163394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175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ctrTitle"/>
          </p:nvPr>
        </p:nvSpPr>
        <p:spPr>
          <a:xfrm>
            <a:off x="3338225" y="9273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El Gran Golpe de Musk: ¿Twitter sepultado por Capricho o Estrategia?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563166-41F7-26B4-CDE2-B0385FC6A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54" y="2916242"/>
            <a:ext cx="2096199" cy="20961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1250350" y="312600"/>
            <a:ext cx="7057500" cy="4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Who: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Elon Musk, el CEO de Tesla y propietario de Twitter, y los usuarios de la plataforma.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Elon Musk ha cambiado el logotipo de Twitter, reemplazando el icónico pájaro azul por una X en blanco y negro. Además, ha insinuado un posible cambio de nombre de la plataforma a "X" y una transformación total de la plataforma para abarcar comunicación, multimedia y un sistema financiero único.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Elon Musk insinuó el cambio a través de tweets, y el cambio de logotipo ocurrió poco después de publicar una imagen con el logo X proyectado en la sede de la empresa.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El cambio de logotipo y las insinuaciones de cambios en la plataforma ocurrieron en Twitter, una plataforma de redes sociales.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Why: </a:t>
            </a:r>
            <a:r>
              <a:rPr lang="es" sz="1650" b="1">
                <a:solidFill>
                  <a:srgbClr val="F7F7F8"/>
                </a:solidFill>
                <a:latin typeface="Arial"/>
                <a:ea typeface="Arial"/>
                <a:cs typeface="Arial"/>
                <a:sym typeface="Arial"/>
              </a:rPr>
              <a:t>Elon Musk ha expresado su visión de transformar Twitter en una plataforma más amplia y versátil que abarque comunicación, multimedia y servicios financieros, como una súper aplicación similar a WeChat en China.</a:t>
            </a:r>
            <a:endParaRPr sz="1650" b="1">
              <a:solidFill>
                <a:srgbClr val="F7F7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925" y="322900"/>
            <a:ext cx="73056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ctrTitle"/>
          </p:nvPr>
        </p:nvSpPr>
        <p:spPr>
          <a:xfrm>
            <a:off x="3210350" y="6186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Telefónica Tech refuerza 'The ThinX', su laboratorio de tecnología IoT y 'big data'</a:t>
            </a:r>
            <a:endParaRPr sz="3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9307E9-CC98-9268-2C84-D35F261E7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6682"/>
            <a:ext cx="1896818" cy="18968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body" idx="1"/>
          </p:nvPr>
        </p:nvSpPr>
        <p:spPr>
          <a:xfrm>
            <a:off x="1250350" y="312600"/>
            <a:ext cx="7057500" cy="4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Who: </a:t>
            </a:r>
            <a:r>
              <a:rPr lang="es" sz="1500" b="1">
                <a:solidFill>
                  <a:srgbClr val="F7F7F8"/>
                </a:solidFill>
                <a:latin typeface="Arial"/>
                <a:ea typeface="Arial"/>
                <a:cs typeface="Arial"/>
                <a:sym typeface="Arial"/>
              </a:rPr>
              <a:t>Telefónica Tech, una empresa de tecnología y telecomunicaciones.</a:t>
            </a:r>
            <a:endParaRPr sz="1500" b="1">
              <a:solidFill>
                <a:srgbClr val="F7F7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7F7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What: </a:t>
            </a:r>
            <a:r>
              <a:rPr lang="es" sz="1500" b="1">
                <a:solidFill>
                  <a:srgbClr val="F7F7F8"/>
                </a:solidFill>
                <a:latin typeface="Arial"/>
                <a:ea typeface="Arial"/>
                <a:cs typeface="Arial"/>
                <a:sym typeface="Arial"/>
              </a:rPr>
              <a:t>Telefónica Tech ha inaugurado un nuevo laboratorio llamado 'The ThinX', enfocado en tecnología IoT (internet de las cosas) y 'big data'.</a:t>
            </a:r>
            <a:endParaRPr sz="1500" b="1">
              <a:solidFill>
                <a:srgbClr val="F7F7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When: </a:t>
            </a:r>
            <a:r>
              <a:rPr lang="es" sz="1500" b="1">
                <a:solidFill>
                  <a:srgbClr val="F7F7F8"/>
                </a:solidFill>
                <a:latin typeface="Arial"/>
                <a:ea typeface="Arial"/>
                <a:cs typeface="Arial"/>
                <a:sym typeface="Arial"/>
              </a:rPr>
              <a:t>La inauguración del laboratorio 'The ThinX' ocurrió en 2023.</a:t>
            </a:r>
            <a:endParaRPr sz="1500" b="1">
              <a:solidFill>
                <a:srgbClr val="F7F7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Where: </a:t>
            </a:r>
            <a:r>
              <a:rPr lang="es" sz="1500" b="1">
                <a:solidFill>
                  <a:srgbClr val="F7F7F8"/>
                </a:solidFill>
                <a:latin typeface="Arial"/>
                <a:ea typeface="Arial"/>
                <a:cs typeface="Arial"/>
                <a:sym typeface="Arial"/>
              </a:rPr>
              <a:t>El laboratorio 'The ThinX' está ubicado en Madrid, España.</a:t>
            </a:r>
            <a:endParaRPr sz="1500" b="1">
              <a:solidFill>
                <a:srgbClr val="F7F7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7F7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Why: </a:t>
            </a:r>
            <a:r>
              <a:rPr lang="es" sz="1500" b="1">
                <a:solidFill>
                  <a:srgbClr val="F7F7F8"/>
                </a:solidFill>
                <a:latin typeface="Arial"/>
                <a:ea typeface="Arial"/>
                <a:cs typeface="Arial"/>
                <a:sym typeface="Arial"/>
              </a:rPr>
              <a:t>El objetivo del laboratorio es anticiparse a la creciente demanda de servicios relacionados con IoT y 'big data', así como ayudar a los clientes en su transformación digital.</a:t>
            </a:r>
            <a:endParaRPr sz="1500" b="1">
              <a:solidFill>
                <a:srgbClr val="F7F7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64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75" y="3030641"/>
            <a:ext cx="12001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ree photo cryptocurrency concept with coin">
            <a:extLst>
              <a:ext uri="{FF2B5EF4-FFF2-40B4-BE49-F238E27FC236}">
                <a16:creationId xmlns:a16="http://schemas.microsoft.com/office/drawing/2014/main" id="{A90CCEA6-C42F-21F2-5851-62207D52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92" y="855617"/>
            <a:ext cx="4053499" cy="343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6C0B2AA-035E-BAB9-D761-71FE5FD8B825}"/>
              </a:ext>
            </a:extLst>
          </p:cNvPr>
          <p:cNvSpPr txBox="1"/>
          <p:nvPr/>
        </p:nvSpPr>
        <p:spPr>
          <a:xfrm>
            <a:off x="2972010" y="405636"/>
            <a:ext cx="52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CREACION DE CONTENIDO DIIGITAL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BB0F4A9-BA92-A0D2-2A25-2E2C18CA26A9}"/>
              </a:ext>
            </a:extLst>
          </p:cNvPr>
          <p:cNvSpPr txBox="1"/>
          <p:nvPr/>
        </p:nvSpPr>
        <p:spPr>
          <a:xfrm>
            <a:off x="5211391" y="1708140"/>
            <a:ext cx="37184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0" i="0" dirty="0">
                <a:solidFill>
                  <a:schemeClr val="bg1"/>
                </a:solidFill>
                <a:effectLst/>
                <a:latin typeface="+mj-lt"/>
              </a:rPr>
              <a:t>Atribuir correctamente el contenido digital a autores externos es una práctica esencial para respetar los derechos de autor y reconocer el trabajo de otros creadores. </a:t>
            </a:r>
            <a:endParaRPr lang="es-E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CCA4F7-127D-16F7-D4E8-5E20095ACF97}"/>
              </a:ext>
            </a:extLst>
          </p:cNvPr>
          <p:cNvSpPr txBox="1"/>
          <p:nvPr/>
        </p:nvSpPr>
        <p:spPr>
          <a:xfrm>
            <a:off x="981644" y="4426494"/>
            <a:ext cx="45995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Image by &lt;a </a:t>
            </a:r>
            <a:r>
              <a:rPr lang="en-US" sz="900" dirty="0" err="1">
                <a:solidFill>
                  <a:schemeClr val="bg1"/>
                </a:solidFill>
              </a:rPr>
              <a:t>href</a:t>
            </a:r>
            <a:r>
              <a:rPr lang="en-US" sz="900" dirty="0">
                <a:solidFill>
                  <a:schemeClr val="bg1"/>
                </a:solidFill>
              </a:rPr>
              <a:t>="https://www.freepik.com/free-photo/cryptocurrency-concept-with-coin_19925223.htm#query=cryptocurrencies&amp;position=7&amp;from_view=keyword&amp;track=sph"&gt;Freepik&lt;/a&gt;</a:t>
            </a:r>
            <a:endParaRPr lang="es-E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5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90DBB0-71F8-F87F-FD48-A8F87EA9C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129" y="907532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s-ES" sz="2000" b="1" dirty="0">
                <a:solidFill>
                  <a:srgbClr val="C00000"/>
                </a:solidFill>
                <a:latin typeface="+mj-lt"/>
              </a:rPr>
              <a:t>PASOS PARA UNA CORRECTA ATRIBUCION DE AUTORIA DIGITAL</a:t>
            </a:r>
          </a:p>
          <a:p>
            <a:pPr marL="146050" indent="0">
              <a:buNone/>
            </a:pPr>
            <a:endParaRPr lang="es-ES" sz="2000" dirty="0">
              <a:latin typeface="+mj-lt"/>
            </a:endParaRPr>
          </a:p>
          <a:p>
            <a:pPr marL="488950" indent="-342900">
              <a:buAutoNum type="arabicPeriod"/>
            </a:pPr>
            <a:r>
              <a:rPr lang="es-ES" sz="2000" dirty="0">
                <a:latin typeface="+mj-lt"/>
              </a:rPr>
              <a:t>Identifica el autor.</a:t>
            </a:r>
          </a:p>
          <a:p>
            <a:pPr marL="488950" indent="-342900">
              <a:buAutoNum type="arabicPeriod"/>
            </a:pPr>
            <a:r>
              <a:rPr lang="es-ES" sz="2000" dirty="0">
                <a:latin typeface="+mj-lt"/>
              </a:rPr>
              <a:t>Determina la licencia o derechos de uso.</a:t>
            </a:r>
          </a:p>
          <a:p>
            <a:pPr marL="488950" indent="-342900">
              <a:buAutoNum type="arabicPeriod"/>
            </a:pPr>
            <a:r>
              <a:rPr lang="es-ES" sz="2000" dirty="0">
                <a:latin typeface="+mj-lt"/>
              </a:rPr>
              <a:t>Incluye atribución directa.</a:t>
            </a:r>
          </a:p>
          <a:p>
            <a:pPr marL="488950" indent="-342900">
              <a:buAutoNum type="arabicPeriod"/>
            </a:pPr>
            <a:r>
              <a:rPr lang="es-ES" sz="2000" dirty="0">
                <a:latin typeface="+mj-lt"/>
              </a:rPr>
              <a:t>No modificar el contenido sin autorización.</a:t>
            </a:r>
          </a:p>
          <a:p>
            <a:pPr marL="146050" indent="0">
              <a:buNone/>
            </a:pPr>
            <a:endParaRPr lang="es-ES" dirty="0"/>
          </a:p>
          <a:p>
            <a:pPr marL="14605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85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ctrTitle"/>
          </p:nvPr>
        </p:nvSpPr>
        <p:spPr>
          <a:xfrm>
            <a:off x="3196150" y="808125"/>
            <a:ext cx="55137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750" b="1" dirty="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Sextorsión en Auge: </a:t>
            </a:r>
            <a:r>
              <a:rPr lang="es" sz="2550" dirty="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Ciberdelincuentes exigen pagos en bitcoines amenazando con difundir videos íntimos</a:t>
            </a:r>
            <a:endParaRPr sz="255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4F59AF-BF7E-2D18-A50E-77BD9909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04" y="3224463"/>
            <a:ext cx="1919037" cy="19190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1E1C6-1E23-0963-40CC-767779E0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DE ATRIBUCION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3E2684-1B13-2FC3-84DB-B87B7761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66" y="960961"/>
            <a:ext cx="4747824" cy="287468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8A003E6-DD51-09B3-4C37-DC53AAA6065C}"/>
              </a:ext>
            </a:extLst>
          </p:cNvPr>
          <p:cNvSpPr txBox="1"/>
          <p:nvPr/>
        </p:nvSpPr>
        <p:spPr>
          <a:xfrm>
            <a:off x="1297500" y="3957580"/>
            <a:ext cx="528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Identifico el autor: </a:t>
            </a:r>
            <a:r>
              <a:rPr lang="es-ES" b="1" dirty="0">
                <a:solidFill>
                  <a:schemeClr val="bg1"/>
                </a:solidFill>
                <a:hlinkClick r:id="rId3"/>
              </a:rPr>
              <a:t>https://www.freepik.com/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190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1E1C6-1E23-0963-40CC-767779E0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DE ATRIBUCION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88F886-66EE-2081-D7AB-41381D3E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1146592"/>
            <a:ext cx="4802084" cy="26890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15C049-C599-47BF-5D94-403569E8AEAB}"/>
              </a:ext>
            </a:extLst>
          </p:cNvPr>
          <p:cNvSpPr txBox="1"/>
          <p:nvPr/>
        </p:nvSpPr>
        <p:spPr>
          <a:xfrm>
            <a:off x="1297500" y="3957580"/>
            <a:ext cx="528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Identifico el tipo de licencia. Es gratuita.</a:t>
            </a:r>
          </a:p>
        </p:txBody>
      </p:sp>
    </p:spTree>
    <p:extLst>
      <p:ext uri="{BB962C8B-B14F-4D97-AF65-F5344CB8AC3E}">
        <p14:creationId xmlns:p14="http://schemas.microsoft.com/office/powerpoint/2010/main" val="183241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1E1C6-1E23-0963-40CC-767779E0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DE ATRIBUCION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15C049-C599-47BF-5D94-403569E8AEAB}"/>
              </a:ext>
            </a:extLst>
          </p:cNvPr>
          <p:cNvSpPr txBox="1"/>
          <p:nvPr/>
        </p:nvSpPr>
        <p:spPr>
          <a:xfrm>
            <a:off x="1297500" y="3957580"/>
            <a:ext cx="528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Hago referencia a como atribuir la autoría y copio el enlace.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E9B6A1-FDE2-574E-FF1D-4CDD265D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99" y="1065353"/>
            <a:ext cx="4428959" cy="26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1E1C6-1E23-0963-40CC-767779E0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DE ATRIBUCION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035125-D9EA-ADCD-3659-F01A75A1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40" y="1072228"/>
            <a:ext cx="5281396" cy="29293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3BB81C-3292-2161-0CAE-4D55555F5837}"/>
              </a:ext>
            </a:extLst>
          </p:cNvPr>
          <p:cNvSpPr txBox="1"/>
          <p:nvPr/>
        </p:nvSpPr>
        <p:spPr>
          <a:xfrm>
            <a:off x="1297500" y="3957580"/>
            <a:ext cx="5281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Coloco en sitio visible la autoría de la imagen.</a:t>
            </a:r>
          </a:p>
          <a:p>
            <a:r>
              <a:rPr lang="es-ES" b="1" dirty="0">
                <a:solidFill>
                  <a:schemeClr val="bg1"/>
                </a:solidFill>
              </a:rPr>
              <a:t>Esta licencia no me autoriza a modificar dicha imagen sin autorización </a:t>
            </a:r>
            <a:r>
              <a:rPr lang="es-ES" b="1">
                <a:solidFill>
                  <a:schemeClr val="bg1"/>
                </a:solidFill>
              </a:rPr>
              <a:t>del autor.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06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1250350" y="312600"/>
            <a:ext cx="7057500" cy="4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Who: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Instituto Nacional de Ciberseguridad de España.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Una campaña de sextorsión a través de correos electrónicos fraudulentos que buscan extorsionar a sus víctimas al afirmar que poseen grabaciones íntimas y amenazan con compartirlas con los contactos de la víctima si no se realiza un pago en bitcoines en un plazo de 48 horas.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La campaña ha sido identificada en "los últimos días".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La campaña se lleva a cabo a través de correo electrónico y puede afectar a cualquier persona que reciba los correos electrónicos fraudulentos.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Why: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Los extorsionadores utilizan la sextorsión como un método para extorsionar dinero de sus víctimas aprovechando el miedo y la vergüenza.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1800" b="1">
                <a:latin typeface="Arial"/>
                <a:ea typeface="Arial"/>
                <a:cs typeface="Arial"/>
                <a:sym typeface="Arial"/>
              </a:rPr>
            </a:br>
            <a:r>
              <a:rPr lang="es" sz="1800" b="1">
                <a:latin typeface="Arial"/>
                <a:ea typeface="Arial"/>
                <a:cs typeface="Arial"/>
                <a:sym typeface="Arial"/>
              </a:rPr>
              <a:t>How: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Arial"/>
                <a:ea typeface="Arial"/>
                <a:cs typeface="Arial"/>
                <a:sym typeface="Arial"/>
              </a:rPr>
              <a:t>Fuente original: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Arial"/>
                <a:ea typeface="Arial"/>
                <a:cs typeface="Arial"/>
                <a:sym typeface="Arial"/>
              </a:rPr>
              <a:t>	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63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>
            <a:hlinkClick r:id="rId3"/>
          </p:cNvPr>
          <p:cNvSpPr txBox="1">
            <a:spLocks noGrp="1"/>
          </p:cNvSpPr>
          <p:nvPr>
            <p:ph type="ctrTitle"/>
          </p:nvPr>
        </p:nvSpPr>
        <p:spPr>
          <a:xfrm>
            <a:off x="3210350" y="771025"/>
            <a:ext cx="53715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La aseguradora de salud estadounidense Centene pierde los registros de 950,000 personas</a:t>
            </a:r>
            <a:endParaRPr sz="27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E590F3F-6E0C-5A92-EC56-A42B67FEB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66" y="2924192"/>
            <a:ext cx="2219308" cy="22193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1250350" y="312600"/>
            <a:ext cx="7057500" cy="4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Who: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La compañía de seguros de salud Centene Corporation.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Casi un millón de registros médicos de personas han desaparecido debido a la pérdida de seis discos duros que contenían información personal y de salud de los clientes de Centene entre 2009 y 2015.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La pérdida de datos ocurrió en algún momento entre 2009 y 2015.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El incidente ocurrió en Centene Corporation, una compañía de seguros de salud de EE. UU.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Why: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La pérdida de los registros médicos ocurrió debido a la desaparición de seis discos duros que contenían información personal y de salud de los clientes de la compañía.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Arial"/>
                <a:ea typeface="Arial"/>
                <a:cs typeface="Arial"/>
                <a:sym typeface="Arial"/>
              </a:rPr>
              <a:t>	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59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923316"/>
            <a:ext cx="74676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ctrTitle"/>
          </p:nvPr>
        </p:nvSpPr>
        <p:spPr>
          <a:xfrm>
            <a:off x="3210350" y="6948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Neiman Marcus dice que los piratas informáticos violaron las cuentas de los clientes</a:t>
            </a:r>
            <a:endParaRPr sz="3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C3DE94-1601-0F25-15AB-E8341299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4" y="2579882"/>
            <a:ext cx="3285471" cy="2591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1250350" y="312600"/>
            <a:ext cx="7057500" cy="4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Who: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El minorista de lujo Neiman Marcus Group y sus clientes afectados por el ataque cibernético.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Los ciberdelincuentes llevaron a cabo un ataque automatizado para probar varias combinaciones de nombre de usuario y contraseña en los sitios web de Neiman Marcus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El ataque comenzó alrededor del 26 de diciembre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El ataque afectó a los sitios web de Neiman Marcus, Last Call, Bergdorf Goodman, Horchow y CUSP.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Why: </a:t>
            </a:r>
            <a:r>
              <a:rPr lang="es" sz="1500" b="1">
                <a:latin typeface="Arial"/>
                <a:ea typeface="Arial"/>
                <a:cs typeface="Arial"/>
                <a:sym typeface="Arial"/>
              </a:rPr>
              <a:t>Los ciberdelincuentes llevaron a cabo el ataque para obtener acceso a las cuentas de los clientes y posiblemente realizar compras no autorizadas en los sitios web.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869</Words>
  <Application>Microsoft Office PowerPoint</Application>
  <PresentationFormat>Presentación en pantalla (16:9)</PresentationFormat>
  <Paragraphs>74</Paragraphs>
  <Slides>23</Slides>
  <Notes>17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Montserrat</vt:lpstr>
      <vt:lpstr>Arial</vt:lpstr>
      <vt:lpstr>Lato</vt:lpstr>
      <vt:lpstr>Focus</vt:lpstr>
      <vt:lpstr>NOTICIAS DE CIBERSEGURIDAD</vt:lpstr>
      <vt:lpstr>Sextorsión en Auge: Ciberdelincuentes exigen pagos en bitcoines amenazando con difundir videos íntimos </vt:lpstr>
      <vt:lpstr>Presentación de PowerPoint</vt:lpstr>
      <vt:lpstr>Presentación de PowerPoint</vt:lpstr>
      <vt:lpstr>La aseguradora de salud estadounidense Centene pierde los registros de 950,000 personas </vt:lpstr>
      <vt:lpstr>Presentación de PowerPoint</vt:lpstr>
      <vt:lpstr>Presentación de PowerPoint</vt:lpstr>
      <vt:lpstr>Neiman Marcus dice que los piratas informáticos violaron las cuentas de los clientes </vt:lpstr>
      <vt:lpstr>Presentación de PowerPoint</vt:lpstr>
      <vt:lpstr>Presentación de PowerPoint</vt:lpstr>
      <vt:lpstr>El Gran Golpe de Musk: ¿Twitter sepultado por Capricho o Estrategia? </vt:lpstr>
      <vt:lpstr>Presentación de PowerPoint</vt:lpstr>
      <vt:lpstr>Why: Elon Musk ha expresado su visión de transformar Twitter en una plataforma más amplia y versátil que abarque comunicación, multimedia y servicios financieros, como una súper aplicación similar a WeChat en China. </vt:lpstr>
      <vt:lpstr>Presentación de PowerPoint</vt:lpstr>
      <vt:lpstr>Telefónica Tech refuerza 'The ThinX', su laboratorio de tecnología IoT y 'big data' </vt:lpstr>
      <vt:lpstr>Presentación de PowerPoint</vt:lpstr>
      <vt:lpstr>Presentación de PowerPoint</vt:lpstr>
      <vt:lpstr>Presentación de PowerPoint</vt:lpstr>
      <vt:lpstr>Presentación de PowerPoint</vt:lpstr>
      <vt:lpstr>EJEMPLO DE ATRIBUCION</vt:lpstr>
      <vt:lpstr>EJEMPLO DE ATRIBUCION</vt:lpstr>
      <vt:lpstr>EJEMPLO DE ATRIBUCION</vt:lpstr>
      <vt:lpstr>EJEMPLO DE ATRIBUCION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NOTICIAS DE CIBERSEGURIDAD</dc:title>
  <cp:lastModifiedBy>Jordi Xicars Franco</cp:lastModifiedBy>
  <cp:revision>8</cp:revision>
  <dcterms:modified xsi:type="dcterms:W3CDTF">2023-08-18T08:38:16Z</dcterms:modified>
</cp:coreProperties>
</file>